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CB"/>
    <a:srgbClr val="003B5C"/>
    <a:srgbClr val="007ACD"/>
    <a:srgbClr val="EF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0CF9C-1B38-4E95-AD07-32C52B178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F484B-5AE1-408B-AC5D-15368358C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F1C2DF-39CF-4B20-8F0D-87DFA507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42B90F-68FF-4A9A-9EC4-522B7470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F24B9D-3967-488C-81D9-F37D1287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59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84761-2BA7-4463-8AD5-2BEB9CBC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2CB81E-B684-46B8-9F23-59A31FE45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93DE35-FDB6-4E54-AA4E-A941BF6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51C76D-872E-437D-9456-3399A479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5F2466-E092-4AC5-9CC4-353023D9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8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EEB378-1D65-4806-BD93-F54BB0715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76E074-84D6-45B9-8F17-10CE8B8C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7ACD5B-EF99-482D-B31A-261BD223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BC6BDC-8F29-4160-B2FA-0F6F5C42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DAEB19-7206-46C8-AA2A-575758B5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19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0FDD0-CF5C-4086-844F-317602D5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1C541-DAA9-4F2C-A707-5393C152A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117D08-0B5C-4E84-B99B-06149CC0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EC1091-E706-40BA-96D3-A0B02A2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BA4CE-CD78-4360-BD44-69C85238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4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2AD56-EE33-4347-B499-BA81DA18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BB7A88-6CE8-4927-91E7-32873ABAC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0A0FC4-140C-433A-8EA3-46FA823A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10354F-3719-472C-ADA5-84CAF48C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5A15B1-6170-48A5-A426-0159C92F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0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1C93B-8DC7-42F4-99F1-89CB1917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90E85-CC35-432E-9897-28EBA38DB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D66980-7734-42B1-B1F8-072F251E6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88FAA1-92D8-4AD5-8FD7-136515A1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BEDA88-8EAB-4E17-9F2C-D42BD033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B8450D-0367-4317-A12B-480371E6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88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07D08-0033-40AD-A01C-C9178B41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3BCA0D-24D0-42B0-AB56-8F897EDD0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9190A4-DA10-4924-8F1B-0D34A51F0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9E0938-3FBE-4512-8AF5-5F78F49DF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22CE6D-6C14-4DE7-BBEE-F6690C971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C64CEA-E5EE-4195-B942-F88F2A0F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396507-42EB-4047-85FD-8FEFEBCF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76D968-27C6-4C84-8A6C-CBBE1C08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8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D209D-34D0-440B-A8BF-26C97E7E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E191AA-559E-4232-B673-3DE3B7F8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2F6B6C-54B9-425A-AD3B-D613A6FA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7A7C1D-8D9A-42A1-A1D4-0DCE1476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1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B2F7D3-37CE-4816-8229-A7BFD61B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58D173-AD0F-461F-A177-F117A68D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C9F159-6F26-434A-B499-D57152DB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71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A4C3C-E916-484E-B319-1C565DAE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460CE-2915-4473-B400-30E44EA6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6A19D6-F50F-456E-869C-8B49D93BD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660CE1-A973-4801-8247-E130139D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C3438A-939D-485C-A24A-F5C24E76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FF4967-537A-4B0D-B243-5765814B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99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7ACC6-420D-471D-996D-55590BB5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4664EA-2188-4753-86E0-AF47F69F0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F08148-9E3E-454D-83FD-E3B266594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A4578B-4D42-4BED-8AB8-B8F0E034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89CFEA-5551-4B2C-B938-CB2E0F25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573F5D-D644-4EFE-A426-411E7EB6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43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BA35D-DA52-490C-AD1C-B486B918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5863F-5EB1-4EB0-B85E-F7226AD81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495F7-C7AE-412F-8B29-1F4451369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DE24-0834-40DA-92E4-36EBAD34945B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68B30-C089-43C2-8879-5F03CD05F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468170-9634-437D-B98C-6ED19D0CA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AC2AB-9085-4822-98CE-3D253363A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9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6AED9FF-AC0F-4EB6-A4BB-5DEA38195FE4}"/>
              </a:ext>
            </a:extLst>
          </p:cNvPr>
          <p:cNvSpPr/>
          <p:nvPr/>
        </p:nvSpPr>
        <p:spPr>
          <a:xfrm>
            <a:off x="1997978" y="285227"/>
            <a:ext cx="8196043" cy="1753298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МИНИСТРЕСТВО ОБРАЗОВАНИЯ, НАУКИ И МОЛОДЕЖНОЙ ПОЛИТИКИ 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РЕСПУБЛИКИ КОМИ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Государственное профессиональное образовательное учреждение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«Воркутинский арктический горно-политехнический колледж»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C7944B-1DBB-4560-8C13-A2A635949DB4}"/>
              </a:ext>
            </a:extLst>
          </p:cNvPr>
          <p:cNvSpPr/>
          <p:nvPr/>
        </p:nvSpPr>
        <p:spPr>
          <a:xfrm>
            <a:off x="2500835" y="2590102"/>
            <a:ext cx="7190328" cy="1677796"/>
          </a:xfrm>
          <a:prstGeom prst="rect">
            <a:avLst/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КУРСОВАЯ РАБОТА (ПРОЕКТ)</a:t>
            </a:r>
            <a:endParaRPr lang="en-US" sz="2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Туристический сайт по дайвингу с использованием современных технологий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8DDB1A1-EF36-4AE9-8429-5CFC87232DAA}"/>
              </a:ext>
            </a:extLst>
          </p:cNvPr>
          <p:cNvSpPr/>
          <p:nvPr/>
        </p:nvSpPr>
        <p:spPr>
          <a:xfrm>
            <a:off x="6334125" y="5190950"/>
            <a:ext cx="5552703" cy="962723"/>
          </a:xfrm>
          <a:prstGeom prst="roundRect">
            <a:avLst>
              <a:gd name="adj" fmla="val 50000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Выполнил студент гр. 413, Зайцев Василий Андреевич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Научный руководитель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Яргуни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Константин Фёдорович</a:t>
            </a:r>
          </a:p>
        </p:txBody>
      </p:sp>
    </p:spTree>
    <p:extLst>
      <p:ext uri="{BB962C8B-B14F-4D97-AF65-F5344CB8AC3E}">
        <p14:creationId xmlns:p14="http://schemas.microsoft.com/office/powerpoint/2010/main" val="336015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D0C459D-F33C-4A7C-9156-44900D8DEF8A}"/>
              </a:ext>
            </a:extLst>
          </p:cNvPr>
          <p:cNvSpPr/>
          <p:nvPr/>
        </p:nvSpPr>
        <p:spPr>
          <a:xfrm>
            <a:off x="2056264" y="304277"/>
            <a:ext cx="8079472" cy="1124473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A4C9FF-9176-484C-BFCF-1F3F72700A98}"/>
              </a:ext>
            </a:extLst>
          </p:cNvPr>
          <p:cNvSpPr/>
          <p:nvPr/>
        </p:nvSpPr>
        <p:spPr>
          <a:xfrm>
            <a:off x="3063379" y="1947466"/>
            <a:ext cx="6065240" cy="1018037"/>
          </a:xfrm>
          <a:prstGeom prst="rect">
            <a:avLst/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Цель</a:t>
            </a:r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 создать сайт с использованием </a:t>
            </a:r>
            <a:r>
              <a:rPr lang="ru-RU" sz="2400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TypeScript</a:t>
            </a:r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Vite</a:t>
            </a:r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Node</a:t>
            </a:r>
            <a:endParaRPr lang="ru-RU" sz="2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араллелограмм 6">
            <a:extLst>
              <a:ext uri="{FF2B5EF4-FFF2-40B4-BE49-F238E27FC236}">
                <a16:creationId xmlns:a16="http://schemas.microsoft.com/office/drawing/2014/main" id="{B176A014-E08C-48D8-B4F6-4016FED456FD}"/>
              </a:ext>
            </a:extLst>
          </p:cNvPr>
          <p:cNvSpPr/>
          <p:nvPr/>
        </p:nvSpPr>
        <p:spPr>
          <a:xfrm>
            <a:off x="298594" y="4739955"/>
            <a:ext cx="4157138" cy="991298"/>
          </a:xfrm>
          <a:prstGeom prst="parallelogram">
            <a:avLst>
              <a:gd name="adj" fmla="val 57158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Изучит</a:t>
            </a: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4227C84-AD0F-4016-89D0-BE6DED2E74B1}"/>
              </a:ext>
            </a:extLst>
          </p:cNvPr>
          <p:cNvSpPr/>
          <p:nvPr/>
        </p:nvSpPr>
        <p:spPr>
          <a:xfrm>
            <a:off x="4017430" y="5428202"/>
            <a:ext cx="4157138" cy="991298"/>
          </a:xfrm>
          <a:prstGeom prst="trapezoid">
            <a:avLst>
              <a:gd name="adj" fmla="val 52927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Рассмотреть</a:t>
            </a:r>
          </a:p>
        </p:txBody>
      </p:sp>
      <p:sp>
        <p:nvSpPr>
          <p:cNvPr id="9" name="Параллелограмм 8">
            <a:extLst>
              <a:ext uri="{FF2B5EF4-FFF2-40B4-BE49-F238E27FC236}">
                <a16:creationId xmlns:a16="http://schemas.microsoft.com/office/drawing/2014/main" id="{0133556B-3425-48EA-A79A-23B30ABCF5B2}"/>
              </a:ext>
            </a:extLst>
          </p:cNvPr>
          <p:cNvSpPr/>
          <p:nvPr/>
        </p:nvSpPr>
        <p:spPr>
          <a:xfrm flipH="1">
            <a:off x="7736270" y="4739955"/>
            <a:ext cx="4157138" cy="991298"/>
          </a:xfrm>
          <a:prstGeom prst="parallelogram">
            <a:avLst>
              <a:gd name="adj" fmla="val 57158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Разработать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816FA19-DDB8-46EC-AE67-12351C544E47}"/>
              </a:ext>
            </a:extLst>
          </p:cNvPr>
          <p:cNvSpPr/>
          <p:nvPr/>
        </p:nvSpPr>
        <p:spPr>
          <a:xfrm>
            <a:off x="3811395" y="3653750"/>
            <a:ext cx="4569208" cy="725304"/>
          </a:xfrm>
          <a:prstGeom prst="roundRect">
            <a:avLst>
              <a:gd name="adj" fmla="val 50000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Задачи</a:t>
            </a:r>
            <a:r>
              <a:rPr lang="en-US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  <a:endParaRPr lang="ru-RU" sz="2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3A5005A-84A8-40AA-964E-D1C8432B0C17}"/>
              </a:ext>
            </a:extLst>
          </p:cNvPr>
          <p:cNvSpPr/>
          <p:nvPr/>
        </p:nvSpPr>
        <p:spPr>
          <a:xfrm>
            <a:off x="2056264" y="172357"/>
            <a:ext cx="8079472" cy="1124473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B4740-EDC6-4A23-AE45-4D2C301BC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16" b="26059"/>
          <a:stretch/>
        </p:blipFill>
        <p:spPr>
          <a:xfrm>
            <a:off x="132115" y="1455625"/>
            <a:ext cx="4658878" cy="4166309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9E89B48-A456-4EDC-B293-3022604004C1}"/>
              </a:ext>
            </a:extLst>
          </p:cNvPr>
          <p:cNvSpPr/>
          <p:nvPr/>
        </p:nvSpPr>
        <p:spPr>
          <a:xfrm>
            <a:off x="7621232" y="857756"/>
            <a:ext cx="3325091" cy="3206590"/>
          </a:xfrm>
          <a:prstGeom prst="roundRect">
            <a:avLst>
              <a:gd name="adj" fmla="val 25292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140B7B8-4F17-42C1-9A29-CA772A85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1" y="1683820"/>
            <a:ext cx="1576772" cy="1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1342D2B4-4A26-4A34-A9E1-72EB52EC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88" y="386449"/>
            <a:ext cx="2566959" cy="256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4105A961-B2F5-4B44-9B1B-66DF6A26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96" y="2585563"/>
            <a:ext cx="1164830" cy="1164830"/>
          </a:xfrm>
          <a:prstGeom prst="rect">
            <a:avLst/>
          </a:prstGeom>
          <a:noFill/>
          <a:ln w="12700" cap="rnd">
            <a:solidFill>
              <a:srgbClr val="007AC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863365-7486-4C28-88BE-9EE57CCFFB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34" b="9871"/>
          <a:stretch/>
        </p:blipFill>
        <p:spPr>
          <a:xfrm>
            <a:off x="3591294" y="4173076"/>
            <a:ext cx="8468591" cy="256695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72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8102122-481E-4236-B68C-3AA119FAA6A1}"/>
              </a:ext>
            </a:extLst>
          </p:cNvPr>
          <p:cNvSpPr/>
          <p:nvPr/>
        </p:nvSpPr>
        <p:spPr>
          <a:xfrm>
            <a:off x="2056264" y="269401"/>
            <a:ext cx="8079472" cy="1292700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БАЗОВАЯ СТРУКТУРА САЙТА</a:t>
            </a:r>
            <a:endParaRPr lang="en-US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языки разметки и стиля</a:t>
            </a:r>
            <a:endParaRPr lang="ru-RU" sz="20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283FF14-194F-43C2-B95C-D701B915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8" y="1598991"/>
            <a:ext cx="1440222" cy="18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25C6944-52BF-4C4C-9B85-80B6442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2101"/>
            <a:ext cx="1647818" cy="18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44B343-3B15-4F3A-8025-11678DAC9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714" y="3657120"/>
            <a:ext cx="5687262" cy="26673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B17426-7D07-47B6-82CB-F41703FB4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6548" y="3463469"/>
            <a:ext cx="5436738" cy="31370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0EAA38-64AA-41DA-BCA0-E5676089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93" y="7305868"/>
            <a:ext cx="7766743" cy="39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76 -0.02315 L -0.01276 -0.76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background">
            <a:extLst>
              <a:ext uri="{FF2B5EF4-FFF2-40B4-BE49-F238E27FC236}">
                <a16:creationId xmlns:a16="http://schemas.microsoft.com/office/drawing/2014/main" id="{3A9B16AD-83FD-4AEF-BD4A-5C042D076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r="365"/>
          <a:stretch/>
        </p:blipFill>
        <p:spPr bwMode="auto">
          <a:xfrm>
            <a:off x="619126" y="2628900"/>
            <a:ext cx="5562190" cy="30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Picture background">
            <a:extLst>
              <a:ext uri="{FF2B5EF4-FFF2-40B4-BE49-F238E27FC236}">
                <a16:creationId xmlns:a16="http://schemas.microsoft.com/office/drawing/2014/main" id="{99E88E4B-3858-4046-BD81-2020DF7E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277280"/>
            <a:ext cx="4981575" cy="37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FE7CE1C-787A-48ED-8C62-67C24301E249}"/>
              </a:ext>
            </a:extLst>
          </p:cNvPr>
          <p:cNvSpPr/>
          <p:nvPr/>
        </p:nvSpPr>
        <p:spPr>
          <a:xfrm>
            <a:off x="2056264" y="269401"/>
            <a:ext cx="8079472" cy="1292700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БАЗОВАЯ СТРУКТУРА САЙТА</a:t>
            </a:r>
            <a:endParaRPr lang="en-US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виды и поблочная разметка</a:t>
            </a:r>
            <a:endParaRPr lang="ru-RU" sz="20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5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DE484E6-B516-4680-A0E0-E7F329054D9F}"/>
              </a:ext>
            </a:extLst>
          </p:cNvPr>
          <p:cNvSpPr/>
          <p:nvPr/>
        </p:nvSpPr>
        <p:spPr>
          <a:xfrm>
            <a:off x="2056264" y="353514"/>
            <a:ext cx="8079472" cy="1124473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ТЕХНОЛОГИЯ </a:t>
            </a: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NODE.JS</a:t>
            </a:r>
            <a:endParaRPr lang="ru-RU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1BF0E7-9186-4B33-B530-6A52D29A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99" y="1636456"/>
            <a:ext cx="8188201" cy="50503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20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28D7A3A-104E-47F2-9917-C78D8B4ECF1A}"/>
              </a:ext>
            </a:extLst>
          </p:cNvPr>
          <p:cNvSpPr/>
          <p:nvPr/>
        </p:nvSpPr>
        <p:spPr>
          <a:xfrm>
            <a:off x="2056264" y="103910"/>
            <a:ext cx="8079472" cy="829488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ТЕХНОЛОГИЯ </a:t>
            </a: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VITE.JS</a:t>
            </a:r>
            <a:endParaRPr lang="ru-RU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B6010-9797-4E12-9FBD-C0B4E6C75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87"/>
          <a:stretch/>
        </p:blipFill>
        <p:spPr>
          <a:xfrm>
            <a:off x="266700" y="1079991"/>
            <a:ext cx="6335260" cy="3003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3551F1-FAC7-455D-9781-67D1F662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3"/>
          <a:stretch/>
        </p:blipFill>
        <p:spPr>
          <a:xfrm>
            <a:off x="5633873" y="3794693"/>
            <a:ext cx="6251865" cy="3014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 descr="Picture background">
            <a:extLst>
              <a:ext uri="{FF2B5EF4-FFF2-40B4-BE49-F238E27FC236}">
                <a16:creationId xmlns:a16="http://schemas.microsoft.com/office/drawing/2014/main" id="{4586D932-FC75-4C3A-AE0F-FE8498A2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7" y="207818"/>
            <a:ext cx="1060922" cy="1060922"/>
          </a:xfrm>
          <a:prstGeom prst="rect">
            <a:avLst/>
          </a:prstGeom>
          <a:noFill/>
          <a:ln w="12700" cap="rnd">
            <a:solidFill>
              <a:srgbClr val="007AC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1BD76DA-2FDB-47EA-B435-46F1B1DB92C4}"/>
              </a:ext>
            </a:extLst>
          </p:cNvPr>
          <p:cNvCxnSpPr>
            <a:cxnSpLocks/>
          </p:cNvCxnSpPr>
          <p:nvPr/>
        </p:nvCxnSpPr>
        <p:spPr>
          <a:xfrm>
            <a:off x="3886200" y="3739438"/>
            <a:ext cx="2053936" cy="1445854"/>
          </a:xfrm>
          <a:prstGeom prst="straightConnector1">
            <a:avLst/>
          </a:prstGeom>
          <a:ln w="193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491A991-D61C-4C9B-99E0-2F3EB4FFFB74}"/>
              </a:ext>
            </a:extLst>
          </p:cNvPr>
          <p:cNvCxnSpPr>
            <a:cxnSpLocks/>
          </p:cNvCxnSpPr>
          <p:nvPr/>
        </p:nvCxnSpPr>
        <p:spPr>
          <a:xfrm>
            <a:off x="6390409" y="2327564"/>
            <a:ext cx="1962688" cy="1541911"/>
          </a:xfrm>
          <a:prstGeom prst="straightConnector1">
            <a:avLst/>
          </a:prstGeom>
          <a:ln w="193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JavaScript — Википедия">
            <a:extLst>
              <a:ext uri="{FF2B5EF4-FFF2-40B4-BE49-F238E27FC236}">
                <a16:creationId xmlns:a16="http://schemas.microsoft.com/office/drawing/2014/main" id="{65C5EE6A-F0FC-4013-AD01-7212D454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645" y="2836717"/>
            <a:ext cx="1246910" cy="12469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70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7B5D2B4-FB80-4B31-A7DD-B75E1E80C57E}"/>
              </a:ext>
            </a:extLst>
          </p:cNvPr>
          <p:cNvSpPr/>
          <p:nvPr/>
        </p:nvSpPr>
        <p:spPr>
          <a:xfrm>
            <a:off x="2056264" y="353514"/>
            <a:ext cx="8079472" cy="1124473"/>
          </a:xfrm>
          <a:prstGeom prst="roundRect">
            <a:avLst>
              <a:gd name="adj" fmla="val 9435"/>
            </a:avLst>
          </a:prstGeom>
          <a:solidFill>
            <a:srgbClr val="00C2CB">
              <a:alpha val="85000"/>
            </a:srgbClr>
          </a:solidFill>
          <a:ln>
            <a:solidFill>
              <a:srgbClr val="00C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ТЕХНОЛОГИЯ </a:t>
            </a: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TypeScript</a:t>
            </a:r>
            <a:endParaRPr lang="ru-RU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550C2F-06A2-4D4D-8C0D-B7DEE9DA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" y="6033280"/>
            <a:ext cx="7055429" cy="353361"/>
          </a:xfrm>
          <a:prstGeom prst="rect">
            <a:avLst/>
          </a:prstGeom>
          <a:effectLst>
            <a:outerShdw blurRad="63500" sx="103000" sy="103000" algn="ctr" rotWithShape="0">
              <a:srgbClr val="FF0000">
                <a:alpha val="70000"/>
              </a:srgbClr>
            </a:outerShdw>
          </a:effectLst>
        </p:spPr>
      </p:pic>
      <p:pic>
        <p:nvPicPr>
          <p:cNvPr id="7" name="Picture 10" descr="Picture background">
            <a:extLst>
              <a:ext uri="{FF2B5EF4-FFF2-40B4-BE49-F238E27FC236}">
                <a16:creationId xmlns:a16="http://schemas.microsoft.com/office/drawing/2014/main" id="{11C9B009-3F21-4634-88B7-26DD67FA7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58" y="1350818"/>
            <a:ext cx="1060922" cy="1060922"/>
          </a:xfrm>
          <a:prstGeom prst="rect">
            <a:avLst/>
          </a:prstGeom>
          <a:noFill/>
          <a:ln w="12700" cap="rnd">
            <a:solidFill>
              <a:srgbClr val="007ACD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— Википедия">
            <a:extLst>
              <a:ext uri="{FF2B5EF4-FFF2-40B4-BE49-F238E27FC236}">
                <a16:creationId xmlns:a16="http://schemas.microsoft.com/office/drawing/2014/main" id="{E6C1F249-1C37-4625-A881-39FB0824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72" y="1309779"/>
            <a:ext cx="1143000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2D827-8C1E-49C3-8DA6-73E9181D3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51" y="2748736"/>
            <a:ext cx="5801535" cy="2629267"/>
          </a:xfrm>
          <a:prstGeom prst="rect">
            <a:avLst/>
          </a:prstGeom>
          <a:effectLst>
            <a:outerShdw blurRad="63500" sx="104000" sy="104000" algn="ctr" rotWithShape="0">
              <a:srgbClr val="FF0000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059AAD-C237-44CC-A05A-DDAAE220C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341" y="3115872"/>
            <a:ext cx="5811061" cy="1457528"/>
          </a:xfrm>
          <a:prstGeom prst="rect">
            <a:avLst/>
          </a:prstGeom>
          <a:effectLst>
            <a:outerShdw blurRad="63500" sx="104000" sy="104000" algn="ctr" rotWithShape="0">
              <a:schemeClr val="accent6">
                <a:alpha val="60000"/>
              </a:scheme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C1D28F-8066-4EC3-AB53-FC1B54D1E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044" y="5491835"/>
            <a:ext cx="6023653" cy="430261"/>
          </a:xfrm>
          <a:prstGeom prst="rect">
            <a:avLst/>
          </a:prstGeom>
          <a:effectLst>
            <a:outerShdw blurRad="63500" sx="104000" sy="104000" algn="ctr" rotWithShape="0">
              <a:schemeClr val="accent6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9525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89</Words>
  <Application>Microsoft Office PowerPoint</Application>
  <PresentationFormat>Широкоэкранный</PresentationFormat>
  <Paragraphs>23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 SemiBold SemiConden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Василий Зайцев</dc:creator>
  <cp:lastModifiedBy>Василий Зайцев</cp:lastModifiedBy>
  <cp:revision>12</cp:revision>
  <dcterms:created xsi:type="dcterms:W3CDTF">2025-11-16T19:25:37Z</dcterms:created>
  <dcterms:modified xsi:type="dcterms:W3CDTF">2025-11-17T20:59:38Z</dcterms:modified>
</cp:coreProperties>
</file>